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63" r:id="rId5"/>
    <p:sldId id="264" r:id="rId6"/>
    <p:sldId id="265" r:id="rId7"/>
    <p:sldId id="266" r:id="rId8"/>
    <p:sldId id="259" r:id="rId9"/>
    <p:sldId id="260" r:id="rId10"/>
    <p:sldId id="261" r:id="rId11"/>
    <p:sldId id="262" r:id="rId12"/>
  </p:sldIdLst>
  <p:sldSz cx="9144000" cy="5143500" type="screen16x9"/>
  <p:notesSz cx="6858000" cy="9144000"/>
  <p:embeddedFontLst>
    <p:embeddedFont>
      <p:font typeface="Public Sans" charset="0"/>
      <p:regular r:id="rId14"/>
      <p:bold r:id="rId15"/>
      <p:italic r:id="rId16"/>
      <p:boldItalic r:id="rId17"/>
    </p:embeddedFont>
    <p:embeddedFont>
      <p:font typeface="EB Garamond" charset="0"/>
      <p:regular r:id="rId18"/>
      <p:bold r:id="rId19"/>
      <p:italic r:id="rId20"/>
      <p:boldItalic r:id="rId21"/>
    </p:embeddedFont>
    <p:embeddedFont>
      <p:font typeface="EB Garamond Medium" charset="0"/>
      <p:regular r:id="rId22"/>
      <p:bold r:id="rId23"/>
      <p:italic r:id="rId24"/>
      <p:boldItalic r:id="rId25"/>
    </p:embeddedFont>
    <p:embeddedFont>
      <p:font typeface="EB Garamond SemiBold" charset="0"/>
      <p:regular r:id="rId26"/>
      <p:bold r:id="rId27"/>
      <p:italic r:id="rId28"/>
      <p:boldItalic r:id="rId29"/>
    </p:embeddedFont>
    <p:embeddedFont>
      <p:font typeface="Calibri"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e008f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3"/>
        <p:cNvGrpSpPr/>
        <p:nvPr/>
      </p:nvGrpSpPr>
      <p:grpSpPr>
        <a:xfrm>
          <a:off x="0" y="0"/>
          <a:ext cx="0" cy="0"/>
          <a:chOff x="0" y="0"/>
          <a:chExt cx="0" cy="0"/>
        </a:xfrm>
      </p:grpSpPr>
      <p:pic>
        <p:nvPicPr>
          <p:cNvPr id="1074" name="Google Shape;1074;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5" name="Google Shape;1075;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7" name="Google Shape;1077;p282"/>
          <p:cNvGrpSpPr/>
          <p:nvPr/>
        </p:nvGrpSpPr>
        <p:grpSpPr>
          <a:xfrm>
            <a:off x="2441263" y="1060409"/>
            <a:ext cx="4259386" cy="3399177"/>
            <a:chOff x="2441263" y="1068029"/>
            <a:chExt cx="4259386" cy="3399177"/>
          </a:xfrm>
        </p:grpSpPr>
        <p:pic>
          <p:nvPicPr>
            <p:cNvPr id="1078" name="Google Shape;1078;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79" name="Google Shape;1079;p282"/>
            <p:cNvGrpSpPr/>
            <p:nvPr/>
          </p:nvGrpSpPr>
          <p:grpSpPr>
            <a:xfrm>
              <a:off x="2441263" y="1089939"/>
              <a:ext cx="4259386" cy="3377267"/>
              <a:chOff x="2441263" y="1089939"/>
              <a:chExt cx="4259386" cy="3377267"/>
            </a:xfrm>
          </p:grpSpPr>
          <p:sp>
            <p:nvSpPr>
              <p:cNvPr id="1080" name="Google Shape;1080;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1" name="Google Shape;1081;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2" name="Google Shape;1082;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3" name="Google Shape;1083;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88" name="Google Shape;1088;p282"/>
            <p:cNvGrpSpPr/>
            <p:nvPr/>
          </p:nvGrpSpPr>
          <p:grpSpPr>
            <a:xfrm>
              <a:off x="3551613" y="1402488"/>
              <a:ext cx="2053983" cy="2053983"/>
              <a:chOff x="3766548" y="1602249"/>
              <a:chExt cx="2053983" cy="2053983"/>
            </a:xfrm>
          </p:grpSpPr>
          <p:sp>
            <p:nvSpPr>
              <p:cNvPr id="1089" name="Google Shape;1089;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1" name="Google Shape;1091;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2" name="Google Shape;1092;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“FOOD-DELIVERY”</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Task - 1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US" b="0" i="0" dirty="0" smtClean="0">
                <a:solidFill>
                  <a:srgbClr val="BD8738"/>
                </a:solidFill>
                <a:latin typeface="EB Garamond SemiBold"/>
                <a:ea typeface="EB Garamond SemiBold"/>
                <a:cs typeface="EB Garamond SemiBold"/>
                <a:sym typeface="EB Garamond SemiBold"/>
              </a:rPr>
              <a:t>https://github.com/dhivyadharshini112/Group_A53_-2-.git</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FOOD DELIVERY</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Your Project Introduction</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43861" y="125876"/>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2312649067"/>
              </p:ext>
            </p:extLst>
          </p:nvPr>
        </p:nvGraphicFramePr>
        <p:xfrm>
          <a:off x="85407" y="1741459"/>
          <a:ext cx="4548586" cy="2590620"/>
        </p:xfrm>
        <a:graphic>
          <a:graphicData uri="http://schemas.openxmlformats.org/drawingml/2006/table">
            <a:tbl>
              <a:tblPr>
                <a:noFill/>
                <a:tableStyleId>{11988E83-D4C4-4DDE-B1E8-2A12097C507F}</a:tableStyleId>
              </a:tblPr>
              <a:tblGrid>
                <a:gridCol w="1848759">
                  <a:extLst>
                    <a:ext uri="{9D8B030D-6E8A-4147-A177-3AD203B41FA5}">
                      <a16:colId xmlns:a16="http://schemas.microsoft.com/office/drawing/2014/main" xmlns="" val="20000"/>
                    </a:ext>
                  </a:extLst>
                </a:gridCol>
                <a:gridCol w="1834304">
                  <a:extLst>
                    <a:ext uri="{9D8B030D-6E8A-4147-A177-3AD203B41FA5}">
                      <a16:colId xmlns:a16="http://schemas.microsoft.com/office/drawing/2014/main" xmlns="" val="20001"/>
                    </a:ext>
                  </a:extLst>
                </a:gridCol>
                <a:gridCol w="865523">
                  <a:extLst>
                    <a:ext uri="{9D8B030D-6E8A-4147-A177-3AD203B41FA5}">
                      <a16:colId xmlns:a16="http://schemas.microsoft.com/office/drawing/2014/main" xmlns="" val="20002"/>
                    </a:ext>
                  </a:extLst>
                </a:gridCol>
              </a:tblGrid>
              <a:tr h="330787">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xmlns="" val="10000"/>
                  </a:ext>
                </a:extLst>
              </a:tr>
              <a:tr h="330787">
                <a:tc>
                  <a:txBody>
                    <a:bodyPr/>
                    <a:lstStyle/>
                    <a:p>
                      <a:pPr marL="0" lvl="0" indent="0" algn="l" rtl="0">
                        <a:spcBef>
                          <a:spcPts val="0"/>
                        </a:spcBef>
                        <a:spcAft>
                          <a:spcPts val="0"/>
                        </a:spcAft>
                        <a:buNone/>
                      </a:pPr>
                      <a:r>
                        <a:rPr lang="en-IN" dirty="0">
                          <a:solidFill>
                            <a:schemeClr val="bg1"/>
                          </a:solidFill>
                        </a:rPr>
                        <a:t>2113a53227</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DHIVYADHARSHINI P</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xmlns="" val="10001"/>
                  </a:ext>
                </a:extLst>
              </a:tr>
              <a:tr h="330787">
                <a:tc>
                  <a:txBody>
                    <a:bodyPr/>
                    <a:lstStyle/>
                    <a:p>
                      <a:pPr marL="0" lvl="0" indent="0" algn="l" rtl="0">
                        <a:spcBef>
                          <a:spcPts val="0"/>
                        </a:spcBef>
                        <a:spcAft>
                          <a:spcPts val="0"/>
                        </a:spcAft>
                        <a:buNone/>
                      </a:pPr>
                      <a:r>
                        <a:rPr lang="en-IN" dirty="0">
                          <a:solidFill>
                            <a:schemeClr val="bg1"/>
                          </a:solidFill>
                        </a:rPr>
                        <a:t>2113a53229</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DIVYA R</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xmlns="" val="10002"/>
                  </a:ext>
                </a:extLst>
              </a:tr>
              <a:tr h="330787">
                <a:tc>
                  <a:txBody>
                    <a:bodyPr/>
                    <a:lstStyle/>
                    <a:p>
                      <a:pPr marL="0" lvl="0" indent="0" algn="l" rtl="0">
                        <a:spcBef>
                          <a:spcPts val="0"/>
                        </a:spcBef>
                        <a:spcAft>
                          <a:spcPts val="0"/>
                        </a:spcAft>
                        <a:buNone/>
                      </a:pPr>
                      <a:r>
                        <a:rPr lang="en-IN" dirty="0">
                          <a:solidFill>
                            <a:schemeClr val="bg1"/>
                          </a:solidFill>
                        </a:rPr>
                        <a:t>2113a53224</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DEEPAK KUMAR D</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xmlns="" val="10003"/>
                  </a:ext>
                </a:extLst>
              </a:tr>
              <a:tr h="330787">
                <a:tc>
                  <a:txBody>
                    <a:bodyPr/>
                    <a:lstStyle/>
                    <a:p>
                      <a:pPr marL="0" lvl="0" indent="0" algn="l" rtl="0">
                        <a:spcBef>
                          <a:spcPts val="0"/>
                        </a:spcBef>
                        <a:spcAft>
                          <a:spcPts val="0"/>
                        </a:spcAft>
                        <a:buNone/>
                      </a:pPr>
                      <a:r>
                        <a:rPr lang="en-IN" dirty="0">
                          <a:solidFill>
                            <a:schemeClr val="bg1"/>
                          </a:solidFill>
                        </a:rPr>
                        <a:t>2113a53213</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AKSHAY KUMAR V</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A53</a:t>
                      </a:r>
                      <a:endParaRPr dirty="0">
                        <a:solidFill>
                          <a:schemeClr val="bg1"/>
                        </a:solidFill>
                      </a:endParaRPr>
                    </a:p>
                  </a:txBody>
                  <a:tcPr marL="91425" marR="91425" marT="91425" marB="91425"/>
                </a:tc>
                <a:extLst>
                  <a:ext uri="{0D108BD9-81ED-4DB2-BD59-A6C34878D82A}">
                    <a16:rowId xmlns:a16="http://schemas.microsoft.com/office/drawing/2014/main" xmlns="" val="10004"/>
                  </a:ext>
                </a:extLst>
              </a:tr>
              <a:tr h="330787">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Creation of SRS &amp; </a:t>
            </a:r>
            <a:r>
              <a:rPr lang="en-US" sz="1600" b="1" dirty="0" err="1">
                <a:solidFill>
                  <a:srgbClr val="0B5394"/>
                </a:solidFill>
                <a:latin typeface="EB Garamond Medium"/>
                <a:ea typeface="EB Garamond Medium"/>
                <a:cs typeface="EB Garamond Medium"/>
                <a:sym typeface="EB Garamond Medium"/>
              </a:rPr>
              <a:t>Github</a:t>
            </a:r>
            <a:endParaRPr sz="1600" b="1" dirty="0">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Create SRS : “FOOD DELIVERY”</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Set-up of </a:t>
            </a:r>
            <a:r>
              <a:rPr lang="en-US" dirty="0" err="1">
                <a:solidFill>
                  <a:schemeClr val="dk1"/>
                </a:solidFill>
                <a:latin typeface="EB Garamond Medium"/>
                <a:ea typeface="EB Garamond Medium"/>
                <a:cs typeface="EB Garamond Medium"/>
                <a:sym typeface="EB Garamond Medium"/>
              </a:rPr>
              <a:t>Github</a:t>
            </a:r>
            <a:r>
              <a:rPr lang="en-US" dirty="0">
                <a:solidFill>
                  <a:schemeClr val="dk1"/>
                </a:solidFill>
                <a:latin typeface="EB Garamond Medium"/>
                <a:ea typeface="EB Garamond Medium"/>
                <a:cs typeface="EB Garamond Medium"/>
                <a:sym typeface="EB Garamond Medium"/>
              </a:rPr>
              <a:t> account</a:t>
            </a:r>
            <a:endParaRPr dirty="0">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dirty="0">
                <a:solidFill>
                  <a:schemeClr val="dk1"/>
                </a:solidFill>
                <a:latin typeface="EB Garamond Medium"/>
                <a:ea typeface="EB Garamond Medium"/>
                <a:cs typeface="EB Garamond Medium"/>
                <a:sym typeface="EB Garamond Medium"/>
              </a:rPr>
              <a:t>Creation &amp; Hands-on to various commands of Git Bash</a:t>
            </a:r>
            <a:endParaRPr dirty="0">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different lifecycle models.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importance and how to create an SRS</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various commands of Github</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i="0" u="none" strike="noStrike" cap="none">
                <a:solidFill>
                  <a:schemeClr val="dk1"/>
                </a:solidFill>
                <a:latin typeface="EB Garamond Medium"/>
                <a:ea typeface="EB Garamond Medium"/>
                <a:cs typeface="EB Garamond Medium"/>
                <a:sym typeface="EB Garamond Medium"/>
              </a:rPr>
              <a:t>100% Completion of the above tasks</a:t>
            </a:r>
            <a:endParaRPr>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a:t>
            </a:r>
            <a:r>
              <a:rPr lang="en-US" b="1">
                <a:solidFill>
                  <a:schemeClr val="lt2"/>
                </a:solidFill>
                <a:latin typeface="Public Sans"/>
                <a:ea typeface="Public Sans"/>
                <a:cs typeface="Public Sans"/>
                <a:sym typeface="Public Sans"/>
              </a:rPr>
              <a:t>O</a:t>
            </a:r>
            <a:r>
              <a:rPr lang="en-US" sz="1400" b="1" i="0" u="none" strike="noStrike" cap="none">
                <a:solidFill>
                  <a:schemeClr val="lt2"/>
                </a:solidFill>
                <a:latin typeface="Public Sans"/>
                <a:ea typeface="Public Sans"/>
                <a:cs typeface="Public Sans"/>
                <a:sym typeface="Public Sans"/>
              </a:rPr>
              <a:t>utcome</a:t>
            </a:r>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chemeClr val="dk2"/>
                </a:solidFill>
                <a:latin typeface="EB Garamond"/>
                <a:ea typeface="EB Garamond"/>
                <a:cs typeface="EB Garamond"/>
                <a:sym typeface="EB Garamond"/>
              </a:rPr>
              <a:t>Task - 1</a:t>
            </a:r>
            <a:endParaRPr sz="1800" b="1">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xmlns="" id="{5FB6C7B4-0838-5C66-46C1-4FFE703670F4}"/>
              </a:ext>
            </a:extLst>
          </p:cNvPr>
          <p:cNvSpPr>
            <a:spLocks noGrp="1"/>
          </p:cNvSpPr>
          <p:nvPr>
            <p:ph type="body" idx="1"/>
          </p:nvPr>
        </p:nvSpPr>
        <p:spPr/>
        <p:txBody>
          <a:bodyPr/>
          <a:lstStyle/>
          <a:p>
            <a:r>
              <a:rPr lang="en-IN" dirty="0"/>
              <a:t>Functional Requirements </a:t>
            </a:r>
          </a:p>
        </p:txBody>
      </p:sp>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135731" y="1194361"/>
            <a:ext cx="5930531" cy="3489151"/>
          </a:xfrm>
        </p:spPr>
        <p:txBody>
          <a:bodyPr>
            <a:normAutofit/>
          </a:bodyPr>
          <a:lstStyle/>
          <a:p>
            <a:r>
              <a:rPr lang="en-IN" dirty="0"/>
              <a:t>Push notifications.</a:t>
            </a:r>
          </a:p>
          <a:p>
            <a:r>
              <a:rPr lang="en-IN" dirty="0"/>
              <a:t>Discount/Rewards/Cashbacks.</a:t>
            </a:r>
          </a:p>
          <a:p>
            <a:r>
              <a:rPr lang="en-IN" dirty="0"/>
              <a:t>Real time GPS tracking.</a:t>
            </a:r>
          </a:p>
          <a:p>
            <a:r>
              <a:rPr lang="en-IN" dirty="0"/>
              <a:t>Easy payment options.</a:t>
            </a:r>
          </a:p>
          <a:p>
            <a:r>
              <a:rPr lang="en-IN" dirty="0"/>
              <a:t>Reviews &amp; Ratings.</a:t>
            </a:r>
          </a:p>
          <a:p>
            <a:r>
              <a:rPr lang="en-IN" dirty="0"/>
              <a:t>Easy order placements.</a:t>
            </a:r>
          </a:p>
          <a:p>
            <a:r>
              <a:rPr lang="en-IN" dirty="0"/>
              <a:t>Order scheduling and pickup.</a:t>
            </a:r>
          </a:p>
          <a:p>
            <a:r>
              <a:rPr lang="en-IN" dirty="0"/>
              <a:t>QR Codes.</a:t>
            </a:r>
          </a:p>
          <a:p>
            <a:r>
              <a:rPr lang="en-IN" dirty="0"/>
              <a:t>Geofencing.</a:t>
            </a:r>
          </a:p>
          <a:p>
            <a:r>
              <a:rPr lang="en-IN" dirty="0"/>
              <a:t>Search filters.</a:t>
            </a:r>
          </a:p>
          <a:p>
            <a:r>
              <a:rPr lang="en-IN" dirty="0"/>
              <a:t>Order history.</a:t>
            </a:r>
          </a:p>
          <a:p>
            <a:r>
              <a:rPr lang="en-IN" dirty="0"/>
              <a:t>In-app messages.</a:t>
            </a:r>
          </a:p>
          <a:p>
            <a:r>
              <a:rPr lang="en-IN" dirty="0" err="1"/>
              <a:t>Favorites</a:t>
            </a:r>
            <a:r>
              <a:rPr lang="en-IN" dirty="0"/>
              <a:t>.</a:t>
            </a:r>
          </a:p>
          <a:p>
            <a:r>
              <a:rPr lang="en-IN" dirty="0"/>
              <a:t>Contactless delivery.</a:t>
            </a:r>
          </a:p>
          <a:p>
            <a:r>
              <a:rPr lang="en-IN" dirty="0"/>
              <a:t>Voice recognition.</a:t>
            </a:r>
          </a:p>
          <a:p>
            <a:endParaRPr lang="en-IN" dirty="0"/>
          </a:p>
        </p:txBody>
      </p:sp>
    </p:spTree>
    <p:extLst>
      <p:ext uri="{BB962C8B-B14F-4D97-AF65-F5344CB8AC3E}">
        <p14:creationId xmlns:p14="http://schemas.microsoft.com/office/powerpoint/2010/main" xmlns="" val="142509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xmlns="" id="{5FB6C7B4-0838-5C66-46C1-4FFE703670F4}"/>
              </a:ext>
            </a:extLst>
          </p:cNvPr>
          <p:cNvSpPr>
            <a:spLocks noGrp="1"/>
          </p:cNvSpPr>
          <p:nvPr>
            <p:ph type="body" idx="1"/>
          </p:nvPr>
        </p:nvSpPr>
        <p:spPr/>
        <p:txBody>
          <a:bodyPr/>
          <a:lstStyle/>
          <a:p>
            <a:r>
              <a:rPr lang="en-IN" dirty="0"/>
              <a:t>Non Functional Requirements </a:t>
            </a:r>
          </a:p>
        </p:txBody>
      </p:sp>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135731" y="1194361"/>
            <a:ext cx="5930531" cy="3489151"/>
          </a:xfrm>
        </p:spPr>
        <p:txBody>
          <a:bodyPr/>
          <a:lstStyle/>
          <a:p>
            <a:r>
              <a:rPr lang="en-IN" dirty="0"/>
              <a:t>Loading speed.</a:t>
            </a:r>
          </a:p>
          <a:p>
            <a:r>
              <a:rPr lang="en-IN" dirty="0"/>
              <a:t>Time taken to deliver server response.</a:t>
            </a:r>
          </a:p>
          <a:p>
            <a:r>
              <a:rPr lang="en-IN" dirty="0"/>
              <a:t>User response time.</a:t>
            </a:r>
          </a:p>
          <a:p>
            <a:r>
              <a:rPr lang="en-IN" dirty="0"/>
              <a:t>Data consumption limits.</a:t>
            </a:r>
          </a:p>
          <a:p>
            <a:r>
              <a:rPr lang="en-IN" dirty="0"/>
              <a:t>Refresh food lists every 5 minutes.</a:t>
            </a:r>
          </a:p>
          <a:p>
            <a:r>
              <a:rPr lang="en-IN" dirty="0"/>
              <a:t>Order conformation must be done quick.</a:t>
            </a:r>
          </a:p>
        </p:txBody>
      </p:sp>
    </p:spTree>
    <p:extLst>
      <p:ext uri="{BB962C8B-B14F-4D97-AF65-F5344CB8AC3E}">
        <p14:creationId xmlns:p14="http://schemas.microsoft.com/office/powerpoint/2010/main" xmlns="" val="81216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xmlns="" id="{5FB6C7B4-0838-5C66-46C1-4FFE703670F4}"/>
              </a:ext>
            </a:extLst>
          </p:cNvPr>
          <p:cNvSpPr>
            <a:spLocks noGrp="1"/>
          </p:cNvSpPr>
          <p:nvPr>
            <p:ph type="body" idx="1"/>
          </p:nvPr>
        </p:nvSpPr>
        <p:spPr/>
        <p:txBody>
          <a:bodyPr/>
          <a:lstStyle/>
          <a:p>
            <a:r>
              <a:rPr lang="en-IN" dirty="0"/>
              <a:t>Software Requirements</a:t>
            </a:r>
          </a:p>
        </p:txBody>
      </p:sp>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135731" y="1194361"/>
            <a:ext cx="5930531" cy="3489151"/>
          </a:xfrm>
        </p:spPr>
        <p:txBody>
          <a:bodyPr/>
          <a:lstStyle/>
          <a:p>
            <a:r>
              <a:rPr lang="en-US" dirty="0"/>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lang="en-IN" dirty="0"/>
          </a:p>
        </p:txBody>
      </p:sp>
    </p:spTree>
    <p:extLst>
      <p:ext uri="{BB962C8B-B14F-4D97-AF65-F5344CB8AC3E}">
        <p14:creationId xmlns:p14="http://schemas.microsoft.com/office/powerpoint/2010/main" xmlns="" val="1120501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D06D261-941C-7029-2546-F434157C4882}"/>
              </a:ext>
            </a:extLst>
          </p:cNvPr>
          <p:cNvSpPr>
            <a:spLocks noGrp="1"/>
          </p:cNvSpPr>
          <p:nvPr>
            <p:ph type="title"/>
          </p:nvPr>
        </p:nvSpPr>
        <p:spPr/>
        <p:txBody>
          <a:bodyPr>
            <a:normAutofit fontScale="90000"/>
          </a:bodyPr>
          <a:lstStyle/>
          <a:p>
            <a:r>
              <a:rPr lang="en-IN" dirty="0"/>
              <a:t>SRS for “FOOD DELIVERY"</a:t>
            </a:r>
          </a:p>
        </p:txBody>
      </p:sp>
      <p:sp>
        <p:nvSpPr>
          <p:cNvPr id="5" name="Text Placeholder 4">
            <a:extLst>
              <a:ext uri="{FF2B5EF4-FFF2-40B4-BE49-F238E27FC236}">
                <a16:creationId xmlns:a16="http://schemas.microsoft.com/office/drawing/2014/main" xmlns="" id="{5FB6C7B4-0838-5C66-46C1-4FFE703670F4}"/>
              </a:ext>
            </a:extLst>
          </p:cNvPr>
          <p:cNvSpPr>
            <a:spLocks noGrp="1"/>
          </p:cNvSpPr>
          <p:nvPr>
            <p:ph type="body" idx="1"/>
          </p:nvPr>
        </p:nvSpPr>
        <p:spPr/>
        <p:txBody>
          <a:bodyPr/>
          <a:lstStyle/>
          <a:p>
            <a:r>
              <a:rPr lang="en-IN" dirty="0"/>
              <a:t>Hardware Requirements</a:t>
            </a:r>
          </a:p>
        </p:txBody>
      </p:sp>
      <p:sp>
        <p:nvSpPr>
          <p:cNvPr id="6" name="Text Placeholder 5">
            <a:extLst>
              <a:ext uri="{FF2B5EF4-FFF2-40B4-BE49-F238E27FC236}">
                <a16:creationId xmlns:a16="http://schemas.microsoft.com/office/drawing/2014/main" xmlns="" id="{4816A7A2-9192-ECE4-3ACD-BD402541B6C3}"/>
              </a:ext>
            </a:extLst>
          </p:cNvPr>
          <p:cNvSpPr>
            <a:spLocks noGrp="1"/>
          </p:cNvSpPr>
          <p:nvPr>
            <p:ph type="body" idx="2"/>
          </p:nvPr>
        </p:nvSpPr>
        <p:spPr>
          <a:xfrm>
            <a:off x="135731" y="1194361"/>
            <a:ext cx="5930531" cy="3489151"/>
          </a:xfrm>
        </p:spPr>
        <p:txBody>
          <a:bodyPr/>
          <a:lstStyle/>
          <a:p>
            <a:r>
              <a:rPr lang="en-US" dirty="0"/>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lang="en-IN" dirty="0"/>
          </a:p>
        </p:txBody>
      </p:sp>
    </p:spTree>
    <p:extLst>
      <p:ext uri="{BB962C8B-B14F-4D97-AF65-F5344CB8AC3E}">
        <p14:creationId xmlns:p14="http://schemas.microsoft.com/office/powerpoint/2010/main" xmlns="" val="318122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2"/>
                </a:solidFill>
                <a:latin typeface="EB Garamond"/>
                <a:ea typeface="EB Garamond"/>
                <a:cs typeface="EB Garamond"/>
                <a:sym typeface="EB Garamond"/>
              </a:rPr>
              <a:t>Step-Wise Description</a:t>
            </a:r>
            <a:endParaRPr sz="1800" b="1">
              <a:latin typeface="EB Garamond"/>
              <a:ea typeface="EB Garamond"/>
              <a:cs typeface="EB Garamond"/>
              <a:sym typeface="EB Garamond"/>
            </a:endParaRPr>
          </a:p>
        </p:txBody>
      </p:sp>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lt2"/>
                </a:solidFill>
                <a:latin typeface="EB Garamond"/>
                <a:ea typeface="EB Garamond"/>
                <a:cs typeface="EB Garamond"/>
                <a:sym typeface="EB Garamond"/>
              </a:rPr>
              <a:t>Summary of your task</a:t>
            </a:r>
            <a:endParaRPr sz="1800" b="1">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xmlns="" id="{0465C53B-41BD-4C6B-288C-8A0FBA7160FF}"/>
              </a:ext>
            </a:extLst>
          </p:cNvPr>
          <p:cNvSpPr txBox="1"/>
          <p:nvPr/>
        </p:nvSpPr>
        <p:spPr>
          <a:xfrm>
            <a:off x="698810" y="788020"/>
            <a:ext cx="2989921" cy="2031325"/>
          </a:xfrm>
          <a:prstGeom prst="rect">
            <a:avLst/>
          </a:prstGeom>
          <a:noFill/>
        </p:spPr>
        <p:txBody>
          <a:bodyPr wrap="none" rtlCol="0">
            <a:spAutoFit/>
          </a:bodyPr>
          <a:lstStyle/>
          <a:p>
            <a:pPr marL="285750" indent="-285750">
              <a:buFont typeface="Arial" panose="020B0604020202020204" pitchFamily="34" charset="0"/>
              <a:buChar char="•"/>
            </a:pPr>
            <a:r>
              <a:rPr lang="en-IN" dirty="0"/>
              <a:t>Initial Requirements Collection</a:t>
            </a:r>
          </a:p>
          <a:p>
            <a:pPr marL="285750" indent="-285750">
              <a:buFont typeface="Arial" panose="020B0604020202020204" pitchFamily="34" charset="0"/>
              <a:buChar char="•"/>
            </a:pPr>
            <a:r>
              <a:rPr lang="en-IN" dirty="0"/>
              <a:t>Start of DB structure</a:t>
            </a:r>
          </a:p>
          <a:p>
            <a:pPr marL="285750" indent="-285750">
              <a:buFont typeface="Arial" panose="020B0604020202020204" pitchFamily="34" charset="0"/>
              <a:buChar char="•"/>
            </a:pPr>
            <a:r>
              <a:rPr lang="en-IN" dirty="0"/>
              <a:t>Start of Front End Development</a:t>
            </a:r>
          </a:p>
          <a:p>
            <a:pPr marL="285750" indent="-285750">
              <a:buFont typeface="Arial" panose="020B0604020202020204" pitchFamily="34" charset="0"/>
              <a:buChar char="•"/>
            </a:pPr>
            <a:r>
              <a:rPr lang="en-IN" dirty="0"/>
              <a:t>End of DB structure</a:t>
            </a:r>
          </a:p>
          <a:p>
            <a:pPr marL="285750" indent="-285750">
              <a:buFont typeface="Arial" panose="020B0604020202020204" pitchFamily="34" charset="0"/>
              <a:buChar char="•"/>
            </a:pPr>
            <a:r>
              <a:rPr lang="en-IN" dirty="0"/>
              <a:t>Completion of Front End </a:t>
            </a:r>
          </a:p>
          <a:p>
            <a:pPr marL="285750" indent="-285750">
              <a:buFont typeface="Arial" panose="020B0604020202020204" pitchFamily="34" charset="0"/>
              <a:buChar char="•"/>
            </a:pPr>
            <a:r>
              <a:rPr lang="en-IN" dirty="0"/>
              <a:t>Start of Back End</a:t>
            </a:r>
          </a:p>
          <a:p>
            <a:pPr marL="285750" indent="-285750">
              <a:buFont typeface="Arial" panose="020B0604020202020204" pitchFamily="34" charset="0"/>
              <a:buChar char="•"/>
            </a:pPr>
            <a:r>
              <a:rPr lang="en-IN" dirty="0"/>
              <a:t>Complete entire app</a:t>
            </a:r>
          </a:p>
          <a:p>
            <a:pPr marL="285750" indent="-285750">
              <a:buFont typeface="Arial" panose="020B0604020202020204" pitchFamily="34" charset="0"/>
              <a:buChar char="•"/>
            </a:pPr>
            <a:r>
              <a:rPr lang="en-IN" dirty="0"/>
              <a:t>Test of App</a:t>
            </a:r>
          </a:p>
          <a:p>
            <a:pPr marL="285750" indent="-285750">
              <a:buFont typeface="Arial" panose="020B0604020202020204" pitchFamily="34" charset="0"/>
              <a:buChar char="•"/>
            </a:pPr>
            <a:r>
              <a:rPr lang="en-IN" dirty="0"/>
              <a:t>Deployment</a:t>
            </a:r>
          </a:p>
        </p:txBody>
      </p:sp>
      <p:sp>
        <p:nvSpPr>
          <p:cNvPr id="3" name="TextBox 2">
            <a:extLst>
              <a:ext uri="{FF2B5EF4-FFF2-40B4-BE49-F238E27FC236}">
                <a16:creationId xmlns:a16="http://schemas.microsoft.com/office/drawing/2014/main" xmlns="" id="{651D62C4-129B-ED5C-A0EA-6014FACFD369}"/>
              </a:ext>
            </a:extLst>
          </p:cNvPr>
          <p:cNvSpPr txBox="1"/>
          <p:nvPr/>
        </p:nvSpPr>
        <p:spPr>
          <a:xfrm>
            <a:off x="698810" y="3353497"/>
            <a:ext cx="3523786" cy="738664"/>
          </a:xfrm>
          <a:prstGeom prst="rect">
            <a:avLst/>
          </a:prstGeom>
          <a:noFill/>
        </p:spPr>
        <p:txBody>
          <a:bodyPr wrap="square" rtlCol="0">
            <a:spAutoFit/>
          </a:bodyPr>
          <a:lstStyle/>
          <a:p>
            <a:r>
              <a:rPr lang="en-IN" dirty="0"/>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462</Words>
  <Application>Microsoft Office PowerPoint</Application>
  <PresentationFormat>On-screen Show (16:9)</PresentationFormat>
  <Paragraphs>86</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Public Sans</vt:lpstr>
      <vt:lpstr>EB Garamond</vt:lpstr>
      <vt:lpstr>EB Garamond Medium</vt:lpstr>
      <vt:lpstr>Noto Sans Symbols</vt:lpstr>
      <vt:lpstr>EB Garamond SemiBold</vt:lpstr>
      <vt:lpstr>Calibri</vt:lpstr>
      <vt:lpstr>Simple Light</vt:lpstr>
      <vt:lpstr>Slide 1</vt:lpstr>
      <vt:lpstr>FOOD DELIVERY</vt:lpstr>
      <vt:lpstr>Slide 3</vt:lpstr>
      <vt:lpstr>SRS for “FOOD DELIVERY"</vt:lpstr>
      <vt:lpstr>SRS for “FOOD DELIVERY"</vt:lpstr>
      <vt:lpstr>SRS for “FOOD DELIVERY"</vt:lpstr>
      <vt:lpstr>SRS for “FOOD DELIVERY"</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user</cp:lastModifiedBy>
  <cp:revision>5</cp:revision>
  <dcterms:created xsi:type="dcterms:W3CDTF">2020-08-13T11:21:46Z</dcterms:created>
  <dcterms:modified xsi:type="dcterms:W3CDTF">2023-03-09T13:34:03Z</dcterms:modified>
</cp:coreProperties>
</file>